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0" r:id="rId1"/>
  </p:sldMasterIdLst>
  <p:notesMasterIdLst>
    <p:notesMasterId r:id="rId35"/>
  </p:notesMasterIdLst>
  <p:sldIdLst>
    <p:sldId id="256" r:id="rId2"/>
    <p:sldId id="387" r:id="rId3"/>
    <p:sldId id="364" r:id="rId4"/>
    <p:sldId id="2147469932" r:id="rId5"/>
    <p:sldId id="2147469933" r:id="rId6"/>
    <p:sldId id="2147469934" r:id="rId7"/>
    <p:sldId id="392" r:id="rId8"/>
    <p:sldId id="393" r:id="rId9"/>
    <p:sldId id="394" r:id="rId10"/>
    <p:sldId id="395" r:id="rId11"/>
    <p:sldId id="2147469929" r:id="rId12"/>
    <p:sldId id="2147469930" r:id="rId13"/>
    <p:sldId id="306" r:id="rId14"/>
    <p:sldId id="2147469931" r:id="rId15"/>
    <p:sldId id="370" r:id="rId16"/>
    <p:sldId id="351" r:id="rId17"/>
    <p:sldId id="356" r:id="rId18"/>
    <p:sldId id="380" r:id="rId19"/>
    <p:sldId id="2147469512" r:id="rId20"/>
    <p:sldId id="2147469950" r:id="rId21"/>
    <p:sldId id="2147469951" r:id="rId22"/>
    <p:sldId id="2147469952" r:id="rId23"/>
    <p:sldId id="2147469935" r:id="rId24"/>
    <p:sldId id="381" r:id="rId25"/>
    <p:sldId id="388" r:id="rId26"/>
    <p:sldId id="357" r:id="rId27"/>
    <p:sldId id="358" r:id="rId28"/>
    <p:sldId id="2147469953" r:id="rId29"/>
    <p:sldId id="389" r:id="rId30"/>
    <p:sldId id="361" r:id="rId31"/>
    <p:sldId id="390" r:id="rId32"/>
    <p:sldId id="2147469954" r:id="rId33"/>
    <p:sldId id="214746995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82AC"/>
    <a:srgbClr val="335B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6" autoAdjust="0"/>
    <p:restoredTop sz="80165" autoAdjust="0"/>
  </p:normalViewPr>
  <p:slideViewPr>
    <p:cSldViewPr snapToGrid="0">
      <p:cViewPr>
        <p:scale>
          <a:sx n="81" d="100"/>
          <a:sy n="81" d="100"/>
        </p:scale>
        <p:origin x="-123" y="-32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Controls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Layouts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Layouts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Layouts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Layouts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Layouts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Layouts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Layouts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Layouts</a:t>
          </a:r>
          <a:endParaRPr lang="en-US" dirty="0">
            <a:solidFill>
              <a:schemeClr val="bg1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Navigation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Navigation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Controls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Navigation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Navigation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Navigation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Navigation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Navigation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Styles</a:t>
          </a:r>
          <a:endParaRPr lang="en-US" dirty="0">
            <a:solidFill>
              <a:schemeClr val="bg1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Styles</a:t>
          </a:r>
          <a:endParaRPr lang="en-US" dirty="0">
            <a:solidFill>
              <a:schemeClr val="bg1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Styles</a:t>
          </a:r>
          <a:endParaRPr lang="en-US" dirty="0">
            <a:solidFill>
              <a:schemeClr val="bg1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Styles</a:t>
          </a:r>
          <a:endParaRPr lang="en-US" dirty="0">
            <a:solidFill>
              <a:schemeClr val="bg1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Localization</a:t>
          </a:r>
          <a:endParaRPr lang="en-US" dirty="0">
            <a:solidFill>
              <a:schemeClr val="bg1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Controls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rgbClr val="1482AC"/>
              </a:solidFill>
            </a:rPr>
            <a:t>Controls</a:t>
          </a:r>
          <a:endParaRPr lang="en-US" dirty="0">
            <a:solidFill>
              <a:srgbClr val="1482AC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Localization</a:t>
          </a:r>
          <a:endParaRPr lang="en-US" dirty="0">
            <a:solidFill>
              <a:schemeClr val="bg1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Controls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Controls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15F11D75-C42A-477F-820E-5A3121D885A8}" type="presOf" srcId="{B1832389-E458-4F5F-A40A-B0991AAA8939}" destId="{9B2FD640-83E7-4FB7-9FE7-31CCC4FAEE2C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Controls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Controls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Controls</a:t>
          </a:r>
          <a:endParaRPr lang="en-US" dirty="0">
            <a:solidFill>
              <a:schemeClr val="bg1"/>
            </a:solidFill>
          </a:endParaRP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Layouts</a:t>
          </a:r>
          <a:endParaRPr lang="en-US" dirty="0">
            <a:solidFill>
              <a:srgbClr val="1482AC"/>
            </a:solidFill>
          </a:endParaRP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Navigation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Styles</a:t>
          </a:r>
          <a:endParaRPr lang="en-US" dirty="0">
            <a:solidFill>
              <a:srgbClr val="1482AC"/>
            </a:solidFill>
          </a:endParaRP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Localization</a:t>
          </a:r>
          <a:endParaRPr lang="en-US" dirty="0">
            <a:solidFill>
              <a:srgbClr val="1482AC"/>
            </a:solidFill>
          </a:endParaRP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Controls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Navigation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Navigation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Controls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Navigation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Navigation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Navigation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Navigation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Navigation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Styles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Styles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Styles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Styles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Localization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Controls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rgbClr val="1482AC"/>
              </a:solidFill>
            </a:rPr>
            <a:t>Controls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Localization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Controls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Controls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Controls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Controls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Controls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Navigation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Styles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Localization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9717164" y="0"/>
        <a:ext cx="2294576" cy="354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795E8-66B5-4696-B483-F1F9FA0B53D4}" type="datetimeFigureOut">
              <a:rPr lang="cs-CZ" smtClean="0"/>
              <a:t>21.02.2023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3A0E2-AD07-41C5-B242-3B425ECC781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1410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58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AAD347D-5ACD-4C99-B74B-A9C85AD731AF}" type="datetimeFigureOut">
              <a:rPr lang="en-US" smtClean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25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5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634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9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048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97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73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4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1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3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759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AAD347D-5ACD-4C99-B74B-A9C85AD731AF}" type="datetimeFigureOut">
              <a:rPr lang="en-US" smtClean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2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31.png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32.png"/><Relationship Id="rId9" Type="http://schemas.microsoft.com/office/2007/relationships/diagramDrawing" Target="../diagrams/drawing10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36.png"/><Relationship Id="rId7" Type="http://schemas.openxmlformats.org/officeDocument/2006/relationships/diagramQuickStyle" Target="../diagrams/quickStyle1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image" Target="../media/image34.png"/><Relationship Id="rId9" Type="http://schemas.microsoft.com/office/2007/relationships/diagramDrawing" Target="../diagrams/drawing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38.svg"/><Relationship Id="rId7" Type="http://schemas.openxmlformats.org/officeDocument/2006/relationships/diagramColors" Target="../diagrams/colors16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3.xml"/><Relationship Id="rId3" Type="http://schemas.openxmlformats.org/officeDocument/2006/relationships/image" Target="../media/image44.png"/><Relationship Id="rId7" Type="http://schemas.openxmlformats.org/officeDocument/2006/relationships/diagramQuickStyle" Target="../diagrams/quickStyle2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3.xml"/><Relationship Id="rId5" Type="http://schemas.openxmlformats.org/officeDocument/2006/relationships/diagramData" Target="../diagrams/data23.xml"/><Relationship Id="rId4" Type="http://schemas.openxmlformats.org/officeDocument/2006/relationships/image" Target="../media/image45.png"/><Relationship Id="rId9" Type="http://schemas.microsoft.com/office/2007/relationships/diagramDrawing" Target="../diagrams/drawing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diagramColors" Target="../diagrams/colors2.xml"/><Relationship Id="rId5" Type="http://schemas.openxmlformats.org/officeDocument/2006/relationships/image" Target="../media/image5.pn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4.png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9.png"/><Relationship Id="rId7" Type="http://schemas.openxmlformats.org/officeDocument/2006/relationships/diagramData" Target="../diagrams/data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diagramDrawing" Target="../diagrams/drawing3.xml"/><Relationship Id="rId5" Type="http://schemas.openxmlformats.org/officeDocument/2006/relationships/image" Target="../media/image11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10.png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microsoft.com/office/2007/relationships/diagramDrawing" Target="../diagrams/drawing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diagramColors" Target="../diagrams/colors4.xml"/><Relationship Id="rId5" Type="http://schemas.openxmlformats.org/officeDocument/2006/relationships/image" Target="../media/image16.png"/><Relationship Id="rId10" Type="http://schemas.openxmlformats.org/officeDocument/2006/relationships/diagramQuickStyle" Target="../diagrams/quickStyle4.xml"/><Relationship Id="rId4" Type="http://schemas.openxmlformats.org/officeDocument/2006/relationships/image" Target="../media/image15.png"/><Relationship Id="rId9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microsoft.com/office/2007/relationships/diagramDrawing" Target="../diagrams/drawing7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7.xml"/><Relationship Id="rId5" Type="http://schemas.openxmlformats.org/officeDocument/2006/relationships/diagramLayout" Target="../diagrams/layout6.xml"/><Relationship Id="rId10" Type="http://schemas.openxmlformats.org/officeDocument/2006/relationships/diagramLayout" Target="../diagrams/layout7.xml"/><Relationship Id="rId4" Type="http://schemas.openxmlformats.org/officeDocument/2006/relationships/diagramData" Target="../diagrams/data6.xml"/><Relationship Id="rId9" Type="http://schemas.openxmlformats.org/officeDocument/2006/relationships/diagramData" Target="../diagrams/data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image" Target="../media/image24.png"/><Relationship Id="rId7" Type="http://schemas.openxmlformats.org/officeDocument/2006/relationships/diagramData" Target="../diagrams/data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microsoft.com/office/2007/relationships/diagramDrawing" Target="../diagrams/drawing8.xml"/><Relationship Id="rId5" Type="http://schemas.openxmlformats.org/officeDocument/2006/relationships/image" Target="../media/image26.png"/><Relationship Id="rId10" Type="http://schemas.openxmlformats.org/officeDocument/2006/relationships/diagramColors" Target="../diagrams/colors8.xml"/><Relationship Id="rId4" Type="http://schemas.openxmlformats.org/officeDocument/2006/relationships/image" Target="../media/image25.png"/><Relationship Id="rId9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0ADB4E-94F7-4499-A048-25702426F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739C1-88E5-4F57-A841-A7C8FCEC7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571999"/>
            <a:ext cx="7772400" cy="1851178"/>
          </a:xfrm>
        </p:spPr>
        <p:txBody>
          <a:bodyPr>
            <a:normAutofit/>
          </a:bodyPr>
          <a:lstStyle/>
          <a:p>
            <a:r>
              <a:rPr lang="cs-CZ" dirty="0"/>
              <a:t>PV239 – </a:t>
            </a:r>
            <a:r>
              <a:rPr lang="en-US" dirty="0"/>
              <a:t>02- Design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41AC4-A104-493E-BE3A-BC9165169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571999"/>
            <a:ext cx="3200400" cy="1851178"/>
          </a:xfrm>
        </p:spPr>
        <p:txBody>
          <a:bodyPr>
            <a:normAutofit/>
          </a:bodyPr>
          <a:lstStyle/>
          <a:p>
            <a:r>
              <a:rPr lang="cs-CZ" dirty="0"/>
              <a:t>Roman Ja</a:t>
            </a:r>
            <a:r>
              <a:rPr lang="sk-SK" dirty="0"/>
              <a:t>šek</a:t>
            </a:r>
            <a:r>
              <a:rPr lang="en-US" dirty="0"/>
              <a:t>, </a:t>
            </a:r>
            <a:r>
              <a:rPr lang="sk-SK" dirty="0"/>
              <a:t>Michal </a:t>
            </a:r>
            <a:r>
              <a:rPr lang="sk-SK" dirty="0" err="1"/>
              <a:t>Hazdra</a:t>
            </a:r>
            <a:endParaRPr lang="sk-SK" dirty="0"/>
          </a:p>
          <a:p>
            <a:r>
              <a:rPr lang="sk-SK" dirty="0"/>
              <a:t>Riganti s.r.o.</a:t>
            </a:r>
            <a:endParaRPr lang="cs-CZ" dirty="0"/>
          </a:p>
          <a:p>
            <a:r>
              <a:rPr lang="sk-SK" dirty="0" err="1"/>
              <a:t>roman.jasek</a:t>
            </a:r>
            <a:r>
              <a:rPr lang="en-US" dirty="0"/>
              <a:t>@riganti.cz</a:t>
            </a:r>
            <a:endParaRPr lang="sk-SK" dirty="0"/>
          </a:p>
          <a:p>
            <a:r>
              <a:rPr lang="sk-SK" dirty="0" err="1"/>
              <a:t>michal.hazdra</a:t>
            </a:r>
            <a:r>
              <a:rPr lang="en-US" dirty="0"/>
              <a:t>@riganti.cz</a:t>
            </a:r>
            <a:endParaRPr lang="sk-S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D96B72-46E2-410D-AD3A-DA76EE6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233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8498B7-553E-4F59-A6D1-B7F56A185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040388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374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Pop-ups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3645" y="1763870"/>
            <a:ext cx="2421853" cy="227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81694"/>
            <a:ext cx="2428359" cy="22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1510AB-782D-DC9A-EB31-64989B1FFA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72339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55072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808" y="1812762"/>
            <a:ext cx="3010688" cy="46891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cs-CZ" sz="3000" b="1" dirty="0" err="1"/>
              <a:t>AbsoluteLayout</a:t>
            </a:r>
            <a:endParaRPr lang="sk-SK" sz="3000" b="1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 r="164"/>
          <a:stretch/>
        </p:blipFill>
        <p:spPr>
          <a:xfrm>
            <a:off x="1106066" y="2590801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4355375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RelativeLayout</a:t>
            </a:r>
            <a:endParaRPr lang="sk-SK" sz="3000" b="1" dirty="0"/>
          </a:p>
        </p:txBody>
      </p:sp>
      <p:pic>
        <p:nvPicPr>
          <p:cNvPr id="11" name="Obrázek 6">
            <a:extLst>
              <a:ext uri="{FF2B5EF4-FFF2-40B4-BE49-F238E27FC236}">
                <a16:creationId xmlns:a16="http://schemas.microsoft.com/office/drawing/2014/main" id="{8DA7E448-D91C-48EF-856D-7557C091F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7" r="2027"/>
          <a:stretch/>
        </p:blipFill>
        <p:spPr>
          <a:xfrm>
            <a:off x="4996078" y="2590800"/>
            <a:ext cx="1982776" cy="3441593"/>
          </a:xfrm>
          <a:prstGeom prst="rect">
            <a:avLst/>
          </a:prstGeom>
        </p:spPr>
      </p:pic>
      <p:sp>
        <p:nvSpPr>
          <p:cNvPr id="12" name="Zástupný symbol pro obsah 5">
            <a:extLst>
              <a:ext uri="{FF2B5EF4-FFF2-40B4-BE49-F238E27FC236}">
                <a16:creationId xmlns:a16="http://schemas.microsoft.com/office/drawing/2014/main" id="{1CDF6B3F-AEEE-4F90-BBBC-86FC664F1197}"/>
              </a:ext>
            </a:extLst>
          </p:cNvPr>
          <p:cNvSpPr txBox="1">
            <a:spLocks/>
          </p:cNvSpPr>
          <p:nvPr/>
        </p:nvSpPr>
        <p:spPr>
          <a:xfrm>
            <a:off x="8221942" y="1842841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FlexLayout</a:t>
            </a:r>
            <a:endParaRPr lang="sk-SK" sz="3000" b="1" dirty="0"/>
          </a:p>
        </p:txBody>
      </p:sp>
      <p:pic>
        <p:nvPicPr>
          <p:cNvPr id="9" name="Obrázek 4">
            <a:extLst>
              <a:ext uri="{FF2B5EF4-FFF2-40B4-BE49-F238E27FC236}">
                <a16:creationId xmlns:a16="http://schemas.microsoft.com/office/drawing/2014/main" id="{F39F3E23-0702-4128-A748-E14068E03C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9" b="16418"/>
          <a:stretch/>
        </p:blipFill>
        <p:spPr>
          <a:xfrm>
            <a:off x="8839200" y="2590800"/>
            <a:ext cx="1982776" cy="3428170"/>
          </a:xfrm>
          <a:prstGeom prst="rect">
            <a:avLst/>
          </a:prstGeom>
        </p:spPr>
      </p:pic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C7F7AAEE-7F61-8755-0279-DEA00C3DA7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061026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958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6875" y="1812762"/>
            <a:ext cx="3010688" cy="46891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cs-CZ" sz="3000" b="1" dirty="0" err="1"/>
              <a:t>Grid</a:t>
            </a:r>
            <a:endParaRPr lang="sk-SK" sz="3000" b="1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4" r="2064"/>
          <a:stretch/>
        </p:blipFill>
        <p:spPr>
          <a:xfrm>
            <a:off x="2601268" y="2695234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7124438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StackLayout</a:t>
            </a:r>
            <a:endParaRPr lang="sk-SK" sz="3000" b="1" dirty="0"/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4" b="18677"/>
          <a:stretch/>
        </p:blipFill>
        <p:spPr>
          <a:xfrm>
            <a:off x="7686162" y="2695235"/>
            <a:ext cx="1948114" cy="3441592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83A65F25-DCE4-85B4-FEAB-7B7E2FCC63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52546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4642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Grid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Table-style layout</a:t>
            </a:r>
            <a:endParaRPr lang="cs-CZ" b="1" dirty="0"/>
          </a:p>
          <a:p>
            <a:r>
              <a:rPr lang="cs-CZ" dirty="0" err="1"/>
              <a:t>RowDefinitions</a:t>
            </a:r>
            <a:r>
              <a:rPr lang="cs-CZ" dirty="0"/>
              <a:t>, </a:t>
            </a:r>
            <a:r>
              <a:rPr lang="cs-CZ" dirty="0" err="1"/>
              <a:t>ColumnDefinitions</a:t>
            </a:r>
            <a:endParaRPr lang="cs-CZ" dirty="0"/>
          </a:p>
          <a:p>
            <a:pPr lvl="1"/>
            <a:r>
              <a:rPr lang="cs-CZ" dirty="0" err="1"/>
              <a:t>Width</a:t>
            </a:r>
            <a:r>
              <a:rPr lang="cs-CZ" dirty="0"/>
              <a:t> / </a:t>
            </a:r>
            <a:r>
              <a:rPr lang="cs-CZ" dirty="0" err="1"/>
              <a:t>Height</a:t>
            </a:r>
            <a:r>
              <a:rPr lang="cs-CZ" dirty="0"/>
              <a:t> = 150 | * | Auto</a:t>
            </a:r>
          </a:p>
          <a:p>
            <a:r>
              <a:rPr lang="cs-CZ" dirty="0" err="1"/>
              <a:t>Grid.Row</a:t>
            </a:r>
            <a:r>
              <a:rPr lang="cs-CZ" dirty="0"/>
              <a:t>, </a:t>
            </a:r>
            <a:r>
              <a:rPr lang="cs-CZ" dirty="0" err="1"/>
              <a:t>Grid.Column</a:t>
            </a:r>
            <a:r>
              <a:rPr lang="en-US" dirty="0"/>
              <a:t> – placement of control in the Grid</a:t>
            </a:r>
          </a:p>
          <a:p>
            <a:r>
              <a:rPr lang="cs-CZ" dirty="0" err="1"/>
              <a:t>Grid.RowSpan</a:t>
            </a:r>
            <a:r>
              <a:rPr lang="cs-CZ" dirty="0"/>
              <a:t>, </a:t>
            </a:r>
            <a:r>
              <a:rPr lang="cs-CZ" dirty="0" err="1"/>
              <a:t>Grid.ColumnSpan</a:t>
            </a:r>
            <a:r>
              <a:rPr lang="cs-CZ" dirty="0"/>
              <a:t> –</a:t>
            </a:r>
            <a:r>
              <a:rPr lang="en-US" dirty="0"/>
              <a:t> control can span over multiple “cells”</a:t>
            </a:r>
            <a:endParaRPr lang="cs-CZ" dirty="0"/>
          </a:p>
          <a:p>
            <a:r>
              <a:rPr lang="en-US" dirty="0"/>
              <a:t>Ho</a:t>
            </a:r>
            <a:r>
              <a:rPr lang="sk-SK" dirty="0" err="1"/>
              <a:t>rizontalSpacing</a:t>
            </a:r>
            <a:r>
              <a:rPr lang="sk-SK" dirty="0"/>
              <a:t>, </a:t>
            </a:r>
            <a:r>
              <a:rPr lang="sk-SK" dirty="0" err="1"/>
              <a:t>VerticalSpacing</a:t>
            </a:r>
            <a:r>
              <a:rPr lang="sk-SK" dirty="0"/>
              <a:t> – </a:t>
            </a:r>
            <a:r>
              <a:rPr lang="en-US" dirty="0"/>
              <a:t>empty space between “cells”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277530-03D7-0862-7056-60CA365A5C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52546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507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StackLayout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808" y="1812762"/>
            <a:ext cx="3010688" cy="46891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b="1" dirty="0" err="1"/>
              <a:t>StackLayout</a:t>
            </a:r>
            <a:endParaRPr lang="sk-SK" sz="3000" b="1" dirty="0"/>
          </a:p>
        </p:txBody>
      </p:sp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4207858" y="1812762"/>
            <a:ext cx="3352611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VerticalStackLayout</a:t>
            </a:r>
            <a:endParaRPr lang="sk-SK" sz="3000" b="1" dirty="0"/>
          </a:p>
        </p:txBody>
      </p:sp>
      <p:pic>
        <p:nvPicPr>
          <p:cNvPr id="11" name="Obrázek 6">
            <a:extLst>
              <a:ext uri="{FF2B5EF4-FFF2-40B4-BE49-F238E27FC236}">
                <a16:creationId xmlns:a16="http://schemas.microsoft.com/office/drawing/2014/main" id="{8DA7E448-D91C-48EF-856D-7557C091F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" b="451"/>
          <a:stretch/>
        </p:blipFill>
        <p:spPr>
          <a:xfrm>
            <a:off x="4919878" y="2673508"/>
            <a:ext cx="1982776" cy="3441593"/>
          </a:xfrm>
          <a:prstGeom prst="rect">
            <a:avLst/>
          </a:prstGeom>
        </p:spPr>
      </p:pic>
      <p:sp>
        <p:nvSpPr>
          <p:cNvPr id="12" name="Zástupný symbol pro obsah 5">
            <a:extLst>
              <a:ext uri="{FF2B5EF4-FFF2-40B4-BE49-F238E27FC236}">
                <a16:creationId xmlns:a16="http://schemas.microsoft.com/office/drawing/2014/main" id="{1CDF6B3F-AEEE-4F90-BBBC-86FC664F1197}"/>
              </a:ext>
            </a:extLst>
          </p:cNvPr>
          <p:cNvSpPr txBox="1">
            <a:spLocks/>
          </p:cNvSpPr>
          <p:nvPr/>
        </p:nvSpPr>
        <p:spPr>
          <a:xfrm>
            <a:off x="7838090" y="1826803"/>
            <a:ext cx="3778392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HorizontalStackLayout</a:t>
            </a:r>
            <a:endParaRPr lang="sk-SK" sz="3000" b="1" dirty="0"/>
          </a:p>
        </p:txBody>
      </p:sp>
      <p:pic>
        <p:nvPicPr>
          <p:cNvPr id="9" name="Obrázek 4">
            <a:extLst>
              <a:ext uri="{FF2B5EF4-FFF2-40B4-BE49-F238E27FC236}">
                <a16:creationId xmlns:a16="http://schemas.microsoft.com/office/drawing/2014/main" id="{F39F3E23-0702-4128-A748-E14068E03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" b="645"/>
          <a:stretch/>
        </p:blipFill>
        <p:spPr>
          <a:xfrm>
            <a:off x="8761424" y="2673508"/>
            <a:ext cx="1982776" cy="3428170"/>
          </a:xfrm>
          <a:prstGeom prst="rect">
            <a:avLst/>
          </a:prstGeom>
        </p:spPr>
      </p:pic>
      <p:pic>
        <p:nvPicPr>
          <p:cNvPr id="13" name="Obrázek 5">
            <a:extLst>
              <a:ext uri="{FF2B5EF4-FFF2-40B4-BE49-F238E27FC236}">
                <a16:creationId xmlns:a16="http://schemas.microsoft.com/office/drawing/2014/main" id="{AC18071D-9986-440D-AFA5-A11E60BB71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34" b="18677"/>
          <a:stretch/>
        </p:blipFill>
        <p:spPr>
          <a:xfrm>
            <a:off x="1044089" y="2666797"/>
            <a:ext cx="1948114" cy="3441592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3CA9691D-70D9-024F-2472-03F2501DA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52546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9465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8E42D-DF43-4897-B1BC-0AD82C31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StackLayout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0459A-FF9E-40E0-8033-EAA88ECBA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HorizontalStackLayout</a:t>
            </a:r>
            <a:r>
              <a:rPr lang="en-US" dirty="0"/>
              <a:t>, </a:t>
            </a:r>
            <a:r>
              <a:rPr lang="en-US" dirty="0" err="1"/>
              <a:t>VerticalStackLayout</a:t>
            </a:r>
            <a:endParaRPr lang="en-US" dirty="0"/>
          </a:p>
          <a:p>
            <a:pPr lvl="1"/>
            <a:r>
              <a:rPr lang="en-US" dirty="0"/>
              <a:t>Individual layouts for single direction</a:t>
            </a:r>
          </a:p>
          <a:p>
            <a:pPr lvl="1"/>
            <a:r>
              <a:rPr lang="en-US" dirty="0"/>
              <a:t>Separate </a:t>
            </a:r>
            <a:r>
              <a:rPr lang="en-US" dirty="0" err="1"/>
              <a:t>LayoutManagers</a:t>
            </a:r>
            <a:r>
              <a:rPr lang="en-US" dirty="0"/>
              <a:t> with Measure methods</a:t>
            </a:r>
          </a:p>
          <a:p>
            <a:pPr lvl="1"/>
            <a:r>
              <a:rPr lang="en-US" dirty="0"/>
              <a:t>Recommended (Performance)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StackLayout</a:t>
            </a:r>
            <a:endParaRPr lang="en-US" dirty="0"/>
          </a:p>
          <a:p>
            <a:pPr lvl="1"/>
            <a:r>
              <a:rPr lang="en-US" dirty="0"/>
              <a:t>Wraps </a:t>
            </a:r>
            <a:r>
              <a:rPr lang="en-US" b="1" dirty="0" err="1"/>
              <a:t>HorizontalStackLayout</a:t>
            </a:r>
            <a:r>
              <a:rPr lang="en-US" dirty="0"/>
              <a:t> and </a:t>
            </a:r>
            <a:r>
              <a:rPr lang="en-US" b="1" dirty="0" err="1"/>
              <a:t>VerticalStackLayout</a:t>
            </a:r>
            <a:endParaRPr lang="en-US" b="1" dirty="0"/>
          </a:p>
          <a:p>
            <a:pPr lvl="1"/>
            <a:r>
              <a:rPr lang="en-US" dirty="0"/>
              <a:t>Has Orientation</a:t>
            </a:r>
          </a:p>
          <a:p>
            <a:pPr lvl="1"/>
            <a:r>
              <a:rPr lang="en-US" dirty="0"/>
              <a:t>Useful for adaptive layouts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98E2B8D-3892-4CFB-22E0-E2177B38D5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52546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84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32F20-34EA-4D53-8695-413F791C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F8EC0-6D53-41A5-A82F-6C23A33E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Layouts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85A421B0-0E0A-5F38-E800-94EDF0528A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52546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9347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71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1265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15CF00-8B8D-40D6-B010-37977BEF98C2}"/>
              </a:ext>
            </a:extLst>
          </p:cNvPr>
          <p:cNvSpPr/>
          <p:nvPr/>
        </p:nvSpPr>
        <p:spPr>
          <a:xfrm>
            <a:off x="0" y="0"/>
            <a:ext cx="8126597" cy="6858000"/>
          </a:xfrm>
          <a:prstGeom prst="rect">
            <a:avLst/>
          </a:prstGeom>
          <a:solidFill>
            <a:srgbClr val="1482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F8EC0-6D53-41A5-A82F-6C23A33E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5" y="640080"/>
            <a:ext cx="6707817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Layouts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32F20-34EA-4D53-8695-413F791C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920" y="3849539"/>
            <a:ext cx="6703157" cy="23594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sk-SK" sz="2000" dirty="0">
                <a:solidFill>
                  <a:srgbClr val="FFFFFF"/>
                </a:solidFill>
              </a:rPr>
              <a:t>Exercise</a:t>
            </a:r>
            <a:endParaRPr lang="en-US" sz="2000" dirty="0">
              <a:solidFill>
                <a:srgbClr val="FFFFFF"/>
              </a:solidFill>
            </a:endParaRPr>
          </a:p>
        </p:txBody>
      </p:sp>
      <p:cxnSp>
        <p:nvCxnSpPr>
          <p:cNvPr id="101" name="Straight Connector 73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5582" y="3765314"/>
            <a:ext cx="585216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Dumbbell">
            <a:extLst>
              <a:ext uri="{FF2B5EF4-FFF2-40B4-BE49-F238E27FC236}">
                <a16:creationId xmlns:a16="http://schemas.microsoft.com/office/drawing/2014/main" id="{C9C366F8-F7CD-478F-8ACB-76A121C6A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7911" y="2604714"/>
            <a:ext cx="1648572" cy="1648572"/>
          </a:xfrm>
          <a:prstGeom prst="rect">
            <a:avLst/>
          </a:prstGeom>
        </p:spPr>
      </p:pic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CBF890B4-15AA-363E-A6B8-CDA28C7802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52546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43023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2426E5-AD58-4F2A-891F-C0F40BAE4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exercise - </a:t>
            </a:r>
            <a:r>
              <a:rPr lang="sk-SK" dirty="0" err="1"/>
              <a:t>Layouts</a:t>
            </a:r>
            <a:endParaRPr lang="en-US" dirty="0"/>
          </a:p>
        </p:txBody>
      </p:sp>
      <p:pic>
        <p:nvPicPr>
          <p:cNvPr id="7" name="Picture 6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3EAF580C-C1C6-440F-A664-4355348C4D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27"/>
          <a:stretch/>
        </p:blipFill>
        <p:spPr>
          <a:xfrm>
            <a:off x="7437553" y="897730"/>
            <a:ext cx="2858009" cy="5288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Zástupný symbol pro obsah 2">
            <a:extLst>
              <a:ext uri="{FF2B5EF4-FFF2-40B4-BE49-F238E27FC236}">
                <a16:creationId xmlns:a16="http://schemas.microsoft.com/office/drawing/2014/main" id="{CD0CEA1D-87E6-42A1-8B07-007942F42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>
            <a:normAutofit/>
          </a:bodyPr>
          <a:lstStyle/>
          <a:p>
            <a:r>
              <a:rPr lang="en-US" dirty="0"/>
              <a:t>Grid, Horizontal/</a:t>
            </a:r>
            <a:r>
              <a:rPr lang="en-US" dirty="0" err="1"/>
              <a:t>VerticalStackLayout</a:t>
            </a:r>
            <a:endParaRPr lang="en-US" dirty="0"/>
          </a:p>
          <a:p>
            <a:r>
              <a:rPr lang="en-US" dirty="0"/>
              <a:t>Image, Label, Button</a:t>
            </a:r>
            <a:endParaRPr lang="cs-CZ" dirty="0"/>
          </a:p>
        </p:txBody>
      </p: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7F772BB8-C01D-4391-8975-06D8F68371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52546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518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E17A4-C6C0-32E9-D779-599519DB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Shell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63427-FB99-E992-3FF9-11C4150F5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</a:t>
            </a:r>
            <a:r>
              <a:rPr lang="en-US" dirty="0" err="1"/>
              <a:t>layou</a:t>
            </a:r>
            <a:r>
              <a:rPr lang="sk-SK" dirty="0"/>
              <a:t>t</a:t>
            </a:r>
            <a:endParaRPr lang="en-US" dirty="0"/>
          </a:p>
          <a:p>
            <a:r>
              <a:rPr lang="en-US" dirty="0"/>
              <a:t>Navigation using URIs</a:t>
            </a:r>
          </a:p>
          <a:p>
            <a:r>
              <a:rPr lang="en-US" dirty="0"/>
              <a:t>Hierarchical navigation</a:t>
            </a:r>
          </a:p>
          <a:p>
            <a:r>
              <a:rPr lang="en-US" dirty="0"/>
              <a:t>Easy passing of parameters between pages</a:t>
            </a:r>
          </a:p>
          <a:p>
            <a:pPr lvl="1"/>
            <a:r>
              <a:rPr lang="en-US" dirty="0"/>
              <a:t>String parameters or strongly typed objects</a:t>
            </a:r>
          </a:p>
          <a:p>
            <a:pPr lvl="1"/>
            <a:r>
              <a:rPr lang="en-US" dirty="0"/>
              <a:t>Works even in backwards navigation “..?success=true”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8AE8809-0F3C-DAD8-ACF2-733A185753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0812979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5023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067B-FE07-4480-BD64-8FCBA7CD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FDE9-2395-4C00-88B2-6E288D75A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to know available layouts and controls</a:t>
            </a:r>
            <a:endParaRPr lang="sk-SK" dirty="0"/>
          </a:p>
          <a:p>
            <a:r>
              <a:rPr lang="sk-SK" dirty="0" err="1"/>
              <a:t>Try</a:t>
            </a:r>
            <a:r>
              <a:rPr lang="sk-SK" dirty="0"/>
              <a:t> to </a:t>
            </a:r>
            <a:r>
              <a:rPr lang="sk-SK" dirty="0" err="1"/>
              <a:t>create</a:t>
            </a:r>
            <a:r>
              <a:rPr lang="sk-SK" dirty="0"/>
              <a:t> a </a:t>
            </a:r>
            <a:r>
              <a:rPr lang="sk-SK" dirty="0" err="1"/>
              <a:t>layout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some</a:t>
            </a:r>
            <a:r>
              <a:rPr lang="sk-SK" dirty="0"/>
              <a:t> </a:t>
            </a:r>
            <a:r>
              <a:rPr lang="sk-SK" dirty="0" err="1"/>
              <a:t>controls</a:t>
            </a:r>
            <a:endParaRPr lang="sk-SK" dirty="0"/>
          </a:p>
          <a:p>
            <a:r>
              <a:rPr lang="sk-SK" dirty="0"/>
              <a:t>Get to </a:t>
            </a:r>
            <a:r>
              <a:rPr lang="sk-SK" dirty="0" err="1"/>
              <a:t>know</a:t>
            </a:r>
            <a:r>
              <a:rPr lang="sk-SK" dirty="0"/>
              <a:t> </a:t>
            </a:r>
            <a:r>
              <a:rPr lang="sk-SK" dirty="0" err="1"/>
              <a:t>available</a:t>
            </a:r>
            <a:r>
              <a:rPr lang="sk-SK" dirty="0"/>
              <a:t> </a:t>
            </a:r>
            <a:r>
              <a:rPr lang="sk-SK" dirty="0" err="1"/>
              <a:t>navigation</a:t>
            </a:r>
            <a:r>
              <a:rPr lang="sk-SK" dirty="0"/>
              <a:t> </a:t>
            </a:r>
            <a:r>
              <a:rPr lang="sk-SK" dirty="0" err="1"/>
              <a:t>options</a:t>
            </a:r>
            <a:endParaRPr lang="sk-SK" dirty="0"/>
          </a:p>
          <a:p>
            <a:endParaRPr lang="sk-SK" dirty="0"/>
          </a:p>
          <a:p>
            <a:r>
              <a:rPr lang="sk-SK" dirty="0"/>
              <a:t>Bonus:</a:t>
            </a:r>
          </a:p>
          <a:p>
            <a:r>
              <a:rPr lang="sk-SK" dirty="0"/>
              <a:t>- </a:t>
            </a:r>
            <a:r>
              <a:rPr lang="sk-SK" dirty="0" err="1"/>
              <a:t>Styles</a:t>
            </a:r>
            <a:endParaRPr lang="sk-SK" dirty="0"/>
          </a:p>
          <a:p>
            <a:r>
              <a:rPr lang="sk-SK" dirty="0"/>
              <a:t>- </a:t>
            </a:r>
            <a:r>
              <a:rPr lang="sk-SK" dirty="0" err="1"/>
              <a:t>Localization</a:t>
            </a:r>
            <a:endParaRPr lang="sk-SK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094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FA0A0DE-2731-B109-D4E2-0A1DE45C4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- Flyout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1E3B60D-89D9-3F65-D973-24BE168C5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  <a:p>
            <a:r>
              <a:rPr lang="en-US" dirty="0"/>
              <a:t>Items</a:t>
            </a:r>
          </a:p>
          <a:p>
            <a:r>
              <a:rPr lang="en-US" dirty="0"/>
              <a:t>Footer</a:t>
            </a:r>
          </a:p>
          <a:p>
            <a:endParaRPr lang="en-US" dirty="0"/>
          </a:p>
          <a:p>
            <a:r>
              <a:rPr lang="en-US" dirty="0"/>
              <a:t>Support for text, icons or custom templates</a:t>
            </a:r>
          </a:p>
        </p:txBody>
      </p:sp>
      <p:pic>
        <p:nvPicPr>
          <p:cNvPr id="6" name="Picture 2" descr="Screenshot of a Shell annotated flyout.">
            <a:extLst>
              <a:ext uri="{FF2B5EF4-FFF2-40B4-BE49-F238E27FC236}">
                <a16:creationId xmlns:a16="http://schemas.microsoft.com/office/drawing/2014/main" id="{A2E23DA6-AF89-F611-3418-E7A1EE21F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921" y="400050"/>
            <a:ext cx="2362200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610BE28-0656-AE23-CEFD-C9E11AC84E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526169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3499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62DF99-89C9-1D3E-623F-4BEA9A63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- tabs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0282104-5579-E774-5F4A-AEB83496A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levels of hierarchy</a:t>
            </a:r>
          </a:p>
          <a:p>
            <a:pPr lvl="1"/>
            <a:r>
              <a:rPr lang="en-US" dirty="0"/>
              <a:t>Bottom tabs</a:t>
            </a:r>
          </a:p>
          <a:p>
            <a:pPr lvl="1"/>
            <a:r>
              <a:rPr lang="en-US" dirty="0"/>
              <a:t>Top tabs</a:t>
            </a:r>
          </a:p>
          <a:p>
            <a:pPr lvl="1"/>
            <a:endParaRPr lang="en-US" dirty="0"/>
          </a:p>
          <a:p>
            <a:r>
              <a:rPr lang="en-US" dirty="0"/>
              <a:t>Support for text, icons, custom templates</a:t>
            </a:r>
          </a:p>
        </p:txBody>
      </p:sp>
      <p:pic>
        <p:nvPicPr>
          <p:cNvPr id="2050" name="Picture 2" descr="Screenshot of a Shell two page app with top and bottom tabs.">
            <a:extLst>
              <a:ext uri="{FF2B5EF4-FFF2-40B4-BE49-F238E27FC236}">
                <a16:creationId xmlns:a16="http://schemas.microsoft.com/office/drawing/2014/main" id="{0CACF4AE-C1CD-2570-19A6-DFC40F6D8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138" y="812800"/>
            <a:ext cx="30099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D96B7F-F4A5-A275-F50D-2C605E2916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526169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5040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309C8EF-EFDD-1A06-AB53-6EF4621A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- </a:t>
            </a:r>
            <a:r>
              <a:rPr lang="en-US" dirty="0" err="1"/>
              <a:t>MenuBar</a:t>
            </a:r>
            <a:endParaRPr lang="en-US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D78B247E-E979-C74D-88EB-FDB4C95AE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MenuBarItem</a:t>
            </a:r>
            <a:endParaRPr lang="en-US" dirty="0"/>
          </a:p>
          <a:p>
            <a:r>
              <a:rPr lang="en-US" dirty="0" err="1"/>
              <a:t>MenuFlyoutItem</a:t>
            </a:r>
            <a:endParaRPr lang="en-US" dirty="0"/>
          </a:p>
          <a:p>
            <a:r>
              <a:rPr lang="en-US" dirty="0" err="1"/>
              <a:t>MenuFlyoutSubItem</a:t>
            </a:r>
            <a:endParaRPr lang="en-US" dirty="0"/>
          </a:p>
          <a:p>
            <a:endParaRPr lang="en-US" dirty="0"/>
          </a:p>
          <a:p>
            <a:r>
              <a:rPr lang="en-US" dirty="0"/>
              <a:t>Support for text, icons</a:t>
            </a:r>
          </a:p>
          <a:p>
            <a:endParaRPr lang="en-US" dirty="0"/>
          </a:p>
        </p:txBody>
      </p:sp>
      <p:pic>
        <p:nvPicPr>
          <p:cNvPr id="3074" name="Picture 2" descr="Screenshot of menu bar.">
            <a:extLst>
              <a:ext uri="{FF2B5EF4-FFF2-40B4-BE49-F238E27FC236}">
                <a16:creationId xmlns:a16="http://schemas.microsoft.com/office/drawing/2014/main" id="{FC07F132-8764-D3A0-7704-816B32DAD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197" y="1825625"/>
            <a:ext cx="4143375" cy="17811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6CCA737-5D05-11B5-CF19-E5145465FC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526169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7012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F957B-5593-8867-0EBF-556ECA39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Navigationpage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CD397-ECCD-668C-E108-218616979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NavigationPage</a:t>
            </a:r>
            <a:endParaRPr lang="sk-SK" dirty="0"/>
          </a:p>
          <a:p>
            <a:r>
              <a:rPr lang="sk-SK" dirty="0" err="1"/>
              <a:t>PushAsync</a:t>
            </a:r>
            <a:endParaRPr lang="sk-SK" dirty="0"/>
          </a:p>
          <a:p>
            <a:r>
              <a:rPr lang="sk-SK" dirty="0" err="1"/>
              <a:t>PopAsync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689DE3-2B24-1553-FC8F-2653891CE1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526169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4016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Pages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6641" y="1713173"/>
            <a:ext cx="3010688" cy="46891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cs-CZ" sz="3000" b="1" dirty="0" err="1"/>
              <a:t>ContentPage</a:t>
            </a:r>
            <a:endParaRPr lang="cs-CZ" sz="3000" b="1" dirty="0"/>
          </a:p>
          <a:p>
            <a:pPr algn="ctr"/>
            <a:r>
              <a:rPr lang="en-US" sz="2400" dirty="0"/>
              <a:t>Single content</a:t>
            </a:r>
            <a:endParaRPr lang="cs-CZ" sz="2400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 r="164"/>
          <a:stretch/>
        </p:blipFill>
        <p:spPr>
          <a:xfrm>
            <a:off x="1500597" y="3172679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8115300" y="1706188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FlyoutPage</a:t>
            </a:r>
            <a:endParaRPr lang="sk-SK" sz="3000" b="1" dirty="0"/>
          </a:p>
          <a:p>
            <a:pPr marL="0" indent="0" algn="ctr">
              <a:buNone/>
            </a:pPr>
            <a:r>
              <a:rPr lang="en-US" sz="2500" dirty="0"/>
              <a:t>Items + detail</a:t>
            </a:r>
            <a:endParaRPr lang="cs-CZ" sz="2500" dirty="0"/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4" r="884"/>
          <a:stretch/>
        </p:blipFill>
        <p:spPr>
          <a:xfrm>
            <a:off x="8646587" y="3165695"/>
            <a:ext cx="1948114" cy="3441592"/>
          </a:xfrm>
          <a:prstGeom prst="rect">
            <a:avLst/>
          </a:prstGeom>
        </p:spPr>
      </p:pic>
      <p:sp>
        <p:nvSpPr>
          <p:cNvPr id="2" name="Zástupný symbol pro obsah 5">
            <a:extLst>
              <a:ext uri="{FF2B5EF4-FFF2-40B4-BE49-F238E27FC236}">
                <a16:creationId xmlns:a16="http://schemas.microsoft.com/office/drawing/2014/main" id="{1AED20CF-1B51-AE63-8862-0D393AFFCF8A}"/>
              </a:ext>
            </a:extLst>
          </p:cNvPr>
          <p:cNvSpPr txBox="1">
            <a:spLocks/>
          </p:cNvSpPr>
          <p:nvPr/>
        </p:nvSpPr>
        <p:spPr>
          <a:xfrm>
            <a:off x="4590656" y="1706188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TabbedPage</a:t>
            </a:r>
            <a:endParaRPr lang="cs-CZ" sz="3000" b="1" dirty="0"/>
          </a:p>
          <a:p>
            <a:pPr algn="ctr"/>
            <a:r>
              <a:rPr lang="en-US" sz="2500" dirty="0"/>
              <a:t>Tabs</a:t>
            </a:r>
            <a:endParaRPr lang="cs-CZ" sz="2500" dirty="0"/>
          </a:p>
        </p:txBody>
      </p:sp>
      <p:pic>
        <p:nvPicPr>
          <p:cNvPr id="3" name="Obrázek 6">
            <a:extLst>
              <a:ext uri="{FF2B5EF4-FFF2-40B4-BE49-F238E27FC236}">
                <a16:creationId xmlns:a16="http://schemas.microsoft.com/office/drawing/2014/main" id="{8C624F53-7C70-A5A1-4837-D495F412BA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65" r="4365"/>
          <a:stretch/>
        </p:blipFill>
        <p:spPr>
          <a:xfrm>
            <a:off x="5104612" y="3165694"/>
            <a:ext cx="1982776" cy="3441593"/>
          </a:xfrm>
          <a:prstGeom prst="rect">
            <a:avLst/>
          </a:prstGeom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2A088D1B-8354-2BEA-2E68-29DB4889A3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526169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0169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0648FB-4388-443C-8D4E-4A9FF033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32F20-34EA-4D53-8695-413F791C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8D762E-DA8D-419A-BA44-68B93D3D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F8EC0-6D53-41A5-A82F-6C23A33E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sk-SK" sz="6000" dirty="0" err="1">
                <a:solidFill>
                  <a:srgbClr val="FFFFFF"/>
                </a:solidFill>
              </a:rPr>
              <a:t>Navigation</a:t>
            </a:r>
            <a:endParaRPr lang="en-US" sz="6000" dirty="0">
              <a:solidFill>
                <a:srgbClr val="FFFFFF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F95953-8E19-4C01-997F-0E959B52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552199" y="5234457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C825EC03-D2EB-6D09-27A1-DD0EEC4B4A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526169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7330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4143-FE14-47F5-9331-EE4A40632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Resources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1B218-6708-4185-8F4B-8EE0D48C3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element contains a collection of </a:t>
            </a:r>
            <a:r>
              <a:rPr lang="en-US" b="1" dirty="0"/>
              <a:t>Resources</a:t>
            </a:r>
          </a:p>
          <a:p>
            <a:r>
              <a:rPr lang="en-US" dirty="0"/>
              <a:t>Resources can define any content</a:t>
            </a:r>
          </a:p>
          <a:p>
            <a:r>
              <a:rPr lang="en-US" dirty="0"/>
              <a:t>Referencing using </a:t>
            </a:r>
            <a:r>
              <a:rPr lang="en-US" b="1" dirty="0"/>
              <a:t>x:Key</a:t>
            </a:r>
          </a:p>
          <a:p>
            <a:r>
              <a:rPr lang="en-US" dirty="0"/>
              <a:t>Access with </a:t>
            </a:r>
            <a:r>
              <a:rPr lang="en-US" b="1" dirty="0"/>
              <a:t>{</a:t>
            </a:r>
            <a:r>
              <a:rPr lang="en-US" b="1" dirty="0" err="1"/>
              <a:t>StaticResource</a:t>
            </a:r>
            <a:r>
              <a:rPr lang="en-US" b="1" dirty="0"/>
              <a:t> Key}</a:t>
            </a:r>
          </a:p>
          <a:p>
            <a:r>
              <a:rPr lang="en-US" dirty="0"/>
              <a:t>Can be defined in separate files - </a:t>
            </a:r>
            <a:r>
              <a:rPr lang="sk-SK" b="1" dirty="0" err="1"/>
              <a:t>merged</a:t>
            </a:r>
            <a:r>
              <a:rPr lang="sk-SK" b="1" dirty="0"/>
              <a:t> </a:t>
            </a:r>
            <a:r>
              <a:rPr lang="sk-SK" b="1" dirty="0" err="1"/>
              <a:t>dictionaries</a:t>
            </a:r>
            <a:endParaRPr lang="en-US" b="1" dirty="0"/>
          </a:p>
          <a:p>
            <a:r>
              <a:rPr lang="en-US" dirty="0"/>
              <a:t>Hierarchical application</a:t>
            </a:r>
          </a:p>
          <a:p>
            <a:pPr lvl="1"/>
            <a:r>
              <a:rPr lang="en-US" dirty="0"/>
              <a:t>Can be overridden on any level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C4C3EA11-41AB-6F63-3756-6D015EA7CE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3326878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560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BBA1-1DA4-400E-AFA9-CD6399FE6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Styles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61233-0C16-43EA-896B-97396EA4C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Settign</a:t>
            </a:r>
            <a:r>
              <a:rPr lang="en-US" dirty="0"/>
              <a:t> style for a control</a:t>
            </a:r>
          </a:p>
          <a:p>
            <a:r>
              <a:rPr lang="en-US" b="1" dirty="0" err="1"/>
              <a:t>TargetType</a:t>
            </a:r>
            <a:r>
              <a:rPr lang="en-US" b="1" dirty="0"/>
              <a:t> </a:t>
            </a:r>
            <a:r>
              <a:rPr lang="en-US" dirty="0"/>
              <a:t>– specifies which element type it should be applied to</a:t>
            </a:r>
          </a:p>
          <a:p>
            <a:r>
              <a:rPr lang="en-US" b="1" dirty="0"/>
              <a:t>x:Key </a:t>
            </a:r>
            <a:r>
              <a:rPr lang="en-US" dirty="0"/>
              <a:t>– key of style, can be omitted – in that case it will be automatically applied to all controls of the type</a:t>
            </a:r>
          </a:p>
          <a:p>
            <a:r>
              <a:rPr lang="en-US" dirty="0"/>
              <a:t>Collection of </a:t>
            </a:r>
            <a:r>
              <a:rPr lang="en-US" b="1" dirty="0"/>
              <a:t>Setter </a:t>
            </a:r>
            <a:r>
              <a:rPr lang="en-US" dirty="0"/>
              <a:t>objects</a:t>
            </a:r>
          </a:p>
          <a:p>
            <a:pPr lvl="1"/>
            <a:r>
              <a:rPr lang="en-US" b="1" dirty="0"/>
              <a:t>Property</a:t>
            </a:r>
          </a:p>
          <a:p>
            <a:pPr lvl="1"/>
            <a:r>
              <a:rPr lang="en-US" b="1" dirty="0"/>
              <a:t>Value</a:t>
            </a:r>
          </a:p>
          <a:p>
            <a:r>
              <a:rPr lang="sk-SK" b="1" dirty="0" err="1"/>
              <a:t>BasedOn</a:t>
            </a:r>
            <a:r>
              <a:rPr lang="sk-SK" b="1" dirty="0"/>
              <a:t> </a:t>
            </a:r>
            <a:r>
              <a:rPr lang="sk-SK" dirty="0"/>
              <a:t>–</a:t>
            </a:r>
            <a:r>
              <a:rPr lang="en-US" dirty="0"/>
              <a:t> base style that this style extends – optional</a:t>
            </a:r>
            <a:endParaRPr lang="cs-CZ" b="1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00096501-E72C-9BF2-695C-1C7C7842F5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281484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533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CCA2F-9BC0-09D3-0462-77150E54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Specific – </a:t>
            </a:r>
            <a:r>
              <a:rPr lang="en-US" dirty="0" err="1"/>
              <a:t>OnPlatform</a:t>
            </a:r>
            <a:r>
              <a:rPr lang="en-US" dirty="0"/>
              <a:t>, </a:t>
            </a:r>
            <a:r>
              <a:rPr lang="en-US" dirty="0" err="1"/>
              <a:t>OnIdiom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4474F-AFC8-59CB-D351-BA9927735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in XAML</a:t>
            </a:r>
          </a:p>
          <a:p>
            <a:r>
              <a:rPr lang="en-US" dirty="0" err="1"/>
              <a:t>OnPlatform</a:t>
            </a:r>
            <a:r>
              <a:rPr lang="en-US" dirty="0"/>
              <a:t> – specify different value for different platforms (Android, iOS, </a:t>
            </a:r>
            <a:r>
              <a:rPr lang="en-US" dirty="0" err="1"/>
              <a:t>MacCatalyst</a:t>
            </a:r>
            <a:r>
              <a:rPr lang="en-US" dirty="0"/>
              <a:t>, Tizen, </a:t>
            </a:r>
            <a:r>
              <a:rPr lang="en-US" dirty="0" err="1"/>
              <a:t>WinUI</a:t>
            </a:r>
            <a:r>
              <a:rPr lang="en-US" dirty="0"/>
              <a:t>)</a:t>
            </a:r>
          </a:p>
          <a:p>
            <a:r>
              <a:rPr lang="en-US" dirty="0" err="1"/>
              <a:t>OnIdiom</a:t>
            </a:r>
            <a:r>
              <a:rPr lang="en-US" dirty="0"/>
              <a:t> – specify different value for different idioms (Phone, Tablet, Desktop, TV, Watch)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9A4067-F7FD-9F4E-8350-EA2CEDDFB9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281484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228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0648FB-4388-443C-8D4E-4A9FF033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32F20-34EA-4D53-8695-413F791C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8D762E-DA8D-419A-BA44-68B93D3D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F8EC0-6D53-41A5-A82F-6C23A33E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sk-SK" sz="6000" dirty="0" err="1">
                <a:solidFill>
                  <a:srgbClr val="FFFFFF"/>
                </a:solidFill>
              </a:rPr>
              <a:t>Styl</a:t>
            </a:r>
            <a:r>
              <a:rPr lang="en-US" sz="6000" dirty="0">
                <a:solidFill>
                  <a:srgbClr val="FFFFFF"/>
                </a:solidFill>
              </a:rPr>
              <a:t>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F95953-8E19-4C01-997F-0E959B52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552199" y="5234457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AE5DC5A8-58A5-5DC3-C598-04604FC938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281484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2349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891669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>
                <a:solidFill>
                  <a:schemeClr val="bg2"/>
                </a:solidFill>
                <a:cs typeface="Helvetica Light"/>
              </a:rPr>
              <a:t>ActivityIndicator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05107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BoxView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318545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Button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031983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DatePicker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745420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Editor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891669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Entry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05107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Image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318545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Label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891669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OpenGLView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605107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Picker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318545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ProgressBar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031983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SearchBar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8745419" y="2915647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Slider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745419" y="361117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Stepper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888719" y="4306714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324" dirty="0" err="1">
                <a:solidFill>
                  <a:schemeClr val="bg2"/>
                </a:solidFill>
                <a:cs typeface="Helvetica Light"/>
              </a:rPr>
              <a:t>WebView</a:t>
            </a:r>
            <a:endParaRPr lang="sk-SK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602156" y="4306713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TableView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315593" y="430671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ListView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8745420" y="43124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EntryCell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891669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ImageCell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605107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SwitchCell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029030" y="4306711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TextCell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315592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ViewCell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/>
              <a:t>Controls</a:t>
            </a:r>
            <a:endParaRPr lang="en-US" dirty="0"/>
          </a:p>
        </p:txBody>
      </p:sp>
      <p:sp>
        <p:nvSpPr>
          <p:cNvPr id="34" name="Rounded Rectangle 17"/>
          <p:cNvSpPr/>
          <p:nvPr/>
        </p:nvSpPr>
        <p:spPr>
          <a:xfrm>
            <a:off x="7031983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TimePicker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5" name="Rounded Rectangle 32">
            <a:extLst>
              <a:ext uri="{FF2B5EF4-FFF2-40B4-BE49-F238E27FC236}">
                <a16:creationId xmlns:a16="http://schemas.microsoft.com/office/drawing/2014/main" id="{05763E95-3B59-47A2-9D38-4A49CB42D32B}"/>
              </a:ext>
            </a:extLst>
          </p:cNvPr>
          <p:cNvSpPr/>
          <p:nvPr/>
        </p:nvSpPr>
        <p:spPr>
          <a:xfrm>
            <a:off x="7026077" y="5002240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324" dirty="0" err="1">
                <a:solidFill>
                  <a:schemeClr val="bg2"/>
                </a:solidFill>
                <a:cs typeface="Helvetica Light"/>
              </a:rPr>
              <a:t>Map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6" name="Rounded Rectangle 32">
            <a:extLst>
              <a:ext uri="{FF2B5EF4-FFF2-40B4-BE49-F238E27FC236}">
                <a16:creationId xmlns:a16="http://schemas.microsoft.com/office/drawing/2014/main" id="{A3A0E90F-D87D-43BD-BA87-4276851706EB}"/>
              </a:ext>
            </a:extLst>
          </p:cNvPr>
          <p:cNvSpPr/>
          <p:nvPr/>
        </p:nvSpPr>
        <p:spPr>
          <a:xfrm>
            <a:off x="8745418" y="501371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…</a:t>
            </a:r>
          </a:p>
        </p:txBody>
      </p:sp>
      <p:graphicFrame>
        <p:nvGraphicFramePr>
          <p:cNvPr id="40" name="Content Placeholder 3">
            <a:extLst>
              <a:ext uri="{FF2B5EF4-FFF2-40B4-BE49-F238E27FC236}">
                <a16:creationId xmlns:a16="http://schemas.microsoft.com/office/drawing/2014/main" id="{3D56522F-5D9F-4103-9546-36FCBC7A22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8936355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3752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AFBC2-91D6-4197-8602-B95BB9A83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Text </a:t>
            </a:r>
            <a:r>
              <a:rPr lang="sk-SK" dirty="0" err="1"/>
              <a:t>Resources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45FC7-3CEC-4FCF-AC8C-E8F0D04A0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dirty="0"/>
              <a:t>.</a:t>
            </a:r>
            <a:r>
              <a:rPr lang="sk-SK" dirty="0" err="1"/>
              <a:t>resx</a:t>
            </a:r>
            <a:r>
              <a:rPr lang="sk-SK" dirty="0"/>
              <a:t> </a:t>
            </a:r>
            <a:r>
              <a:rPr lang="en-US" dirty="0"/>
              <a:t>files</a:t>
            </a:r>
          </a:p>
          <a:p>
            <a:r>
              <a:rPr lang="en-US" dirty="0"/>
              <a:t>Separate file for each language mutation</a:t>
            </a:r>
          </a:p>
          <a:p>
            <a:r>
              <a:rPr lang="en-US" dirty="0"/>
              <a:t>Visual Studio extension – </a:t>
            </a:r>
            <a:r>
              <a:rPr lang="en-US" dirty="0" err="1"/>
              <a:t>ResXManager</a:t>
            </a:r>
            <a:r>
              <a:rPr lang="en-US" dirty="0"/>
              <a:t> – better management of text resources</a:t>
            </a:r>
          </a:p>
          <a:p>
            <a:r>
              <a:rPr lang="en-US" dirty="0"/>
              <a:t>Set Custom tool for </a:t>
            </a:r>
            <a:r>
              <a:rPr lang="en-US" dirty="0" err="1"/>
              <a:t>resx</a:t>
            </a:r>
            <a:r>
              <a:rPr lang="en-US" dirty="0"/>
              <a:t> file build to </a:t>
            </a:r>
            <a:r>
              <a:rPr lang="sk-SK" b="1" dirty="0" err="1"/>
              <a:t>PublicResXFileCodeGenerator</a:t>
            </a:r>
            <a:endParaRPr lang="en-US" dirty="0"/>
          </a:p>
          <a:p>
            <a:r>
              <a:rPr lang="en-US" dirty="0"/>
              <a:t>Referring to values using </a:t>
            </a:r>
            <a:r>
              <a:rPr lang="en-US" b="1" dirty="0"/>
              <a:t>{</a:t>
            </a:r>
            <a:r>
              <a:rPr lang="en-US" b="1" dirty="0" err="1"/>
              <a:t>x:Static</a:t>
            </a:r>
            <a:r>
              <a:rPr lang="en-US" b="1" dirty="0"/>
              <a:t>}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B4A4D4-8286-3F47-77FA-5C09812D11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632391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069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0648FB-4388-443C-8D4E-4A9FF033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32F20-34EA-4D53-8695-413F791C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8D762E-DA8D-419A-BA44-68B93D3D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F8EC0-6D53-41A5-A82F-6C23A33E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localization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F95953-8E19-4C01-997F-0E959B52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552199" y="5234457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67BD0107-5F65-6838-2C1E-D1421F74CF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069120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7081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067B-FE07-4480-BD64-8FCBA7CD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FDE9-2395-4C00-88B2-6E288D75A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to know available layouts and controls</a:t>
            </a:r>
            <a:endParaRPr lang="sk-SK" dirty="0"/>
          </a:p>
          <a:p>
            <a:r>
              <a:rPr lang="sk-SK" dirty="0" err="1"/>
              <a:t>Try</a:t>
            </a:r>
            <a:r>
              <a:rPr lang="sk-SK" dirty="0"/>
              <a:t> to </a:t>
            </a:r>
            <a:r>
              <a:rPr lang="sk-SK" dirty="0" err="1"/>
              <a:t>create</a:t>
            </a:r>
            <a:r>
              <a:rPr lang="sk-SK" dirty="0"/>
              <a:t> a </a:t>
            </a:r>
            <a:r>
              <a:rPr lang="sk-SK" dirty="0" err="1"/>
              <a:t>layout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some</a:t>
            </a:r>
            <a:r>
              <a:rPr lang="sk-SK" dirty="0"/>
              <a:t> </a:t>
            </a:r>
            <a:r>
              <a:rPr lang="sk-SK" dirty="0" err="1"/>
              <a:t>controls</a:t>
            </a:r>
            <a:endParaRPr lang="sk-SK" dirty="0"/>
          </a:p>
          <a:p>
            <a:r>
              <a:rPr lang="sk-SK" dirty="0"/>
              <a:t>Get to </a:t>
            </a:r>
            <a:r>
              <a:rPr lang="sk-SK" dirty="0" err="1"/>
              <a:t>know</a:t>
            </a:r>
            <a:r>
              <a:rPr lang="sk-SK" dirty="0"/>
              <a:t> </a:t>
            </a:r>
            <a:r>
              <a:rPr lang="sk-SK" dirty="0" err="1"/>
              <a:t>available</a:t>
            </a:r>
            <a:r>
              <a:rPr lang="sk-SK" dirty="0"/>
              <a:t> </a:t>
            </a:r>
            <a:r>
              <a:rPr lang="sk-SK" dirty="0" err="1"/>
              <a:t>navigation</a:t>
            </a:r>
            <a:r>
              <a:rPr lang="sk-SK" dirty="0"/>
              <a:t> </a:t>
            </a:r>
            <a:r>
              <a:rPr lang="sk-SK" dirty="0" err="1"/>
              <a:t>options</a:t>
            </a:r>
            <a:endParaRPr lang="sk-SK" dirty="0"/>
          </a:p>
          <a:p>
            <a:endParaRPr lang="sk-SK" dirty="0"/>
          </a:p>
          <a:p>
            <a:r>
              <a:rPr lang="sk-SK" dirty="0"/>
              <a:t>Bonus:</a:t>
            </a:r>
          </a:p>
          <a:p>
            <a:r>
              <a:rPr lang="sk-SK" dirty="0"/>
              <a:t>- </a:t>
            </a:r>
            <a:r>
              <a:rPr lang="sk-SK" dirty="0" err="1"/>
              <a:t>Styles</a:t>
            </a:r>
            <a:endParaRPr lang="sk-SK" dirty="0"/>
          </a:p>
          <a:p>
            <a:r>
              <a:rPr lang="sk-SK" dirty="0"/>
              <a:t>- </a:t>
            </a:r>
            <a:r>
              <a:rPr lang="sk-SK" dirty="0" err="1"/>
              <a:t>Localization</a:t>
            </a:r>
            <a:endParaRPr lang="sk-SK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869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638DF4A-0CC7-7B64-996F-06F550F29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0EDA495-7BD5-8BAD-638D-76702E7B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4BD3E3-564C-D373-DA40-93FE1C16E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888" y="0"/>
            <a:ext cx="4846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3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Content</a:t>
            </a:r>
            <a:r>
              <a:rPr lang="sk-SK" dirty="0"/>
              <a:t> </a:t>
            </a:r>
            <a:r>
              <a:rPr lang="sk-SK" dirty="0" err="1"/>
              <a:t>Presentation</a:t>
            </a:r>
            <a:endParaRPr lang="cs-CZ" dirty="0"/>
          </a:p>
        </p:txBody>
      </p:sp>
      <p:pic>
        <p:nvPicPr>
          <p:cNvPr id="1028" name="Picture 4" descr="https://docs.microsoft.com/en-us/xamarin/xamarin-forms/user-interface/controls/views-images/Label-Large.png#lightbox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373" y="1761745"/>
            <a:ext cx="2438400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docs.microsoft.com/en-us/xamarin/xamarin-forms/user-interface/controls/views-images/Image-Large.png#lightbox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61744"/>
            <a:ext cx="2438400" cy="22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docs.microsoft.com/en-us/xamarin/xamarin-forms/user-interface/controls/views-images/BoxView-Large.png#lightbox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228" y="1764701"/>
            <a:ext cx="2438401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docs.microsoft.com/en-us/xamarin/xamarin-forms/user-interface/controls/views-images/WebView-Large.png#lightbox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344" y="4310321"/>
            <a:ext cx="2561822" cy="239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docs.microsoft.com/en-us/xamarin/xamarin-forms/user-interface/controls/views-images/OpenGLView-Large.png#lightbox">
            <a:extLst>
              <a:ext uri="{FF2B5EF4-FFF2-40B4-BE49-F238E27FC236}">
                <a16:creationId xmlns:a16="http://schemas.microsoft.com/office/drawing/2014/main" id="{DB0C0DA7-B971-49F3-AE7C-195FE42B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699" y="4385497"/>
            <a:ext cx="2410602" cy="224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https://docs.microsoft.com/en-us/xamarin/xamarin-forms/user-interface/controls/views-images/Map-Large.png#lightbox">
            <a:extLst>
              <a:ext uri="{FF2B5EF4-FFF2-40B4-BE49-F238E27FC236}">
                <a16:creationId xmlns:a16="http://schemas.microsoft.com/office/drawing/2014/main" id="{44AEA60B-9480-EEFF-5560-38DC6F257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784" y="4389849"/>
            <a:ext cx="2415286" cy="224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2E844AA1-F35E-7EBA-B42C-BCA317F469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72339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8695359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Actionable</a:t>
            </a:r>
            <a:r>
              <a:rPr lang="sk-SK" dirty="0"/>
              <a:t> Controls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7093" y="1761745"/>
            <a:ext cx="2434959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61744"/>
            <a:ext cx="2428359" cy="22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32972" y="1764701"/>
            <a:ext cx="2428913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0A0D26D-0385-4391-AE65-7537A1BA1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696344" y="4336260"/>
            <a:ext cx="2561822" cy="234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F8A6E065-4943-42E7-9E4E-E8D237D3E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404753"/>
            <a:ext cx="2410602" cy="220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FBDCF84-D085-D6B9-B2E1-0E7A452992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72339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531871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Setting</a:t>
            </a:r>
            <a:r>
              <a:rPr lang="sk-SK" dirty="0"/>
              <a:t> </a:t>
            </a:r>
            <a:r>
              <a:rPr lang="sk-SK" dirty="0" err="1"/>
              <a:t>Values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5373" y="1764872"/>
            <a:ext cx="2438400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76800" y="1761823"/>
            <a:ext cx="2438400" cy="227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29725" y="1764701"/>
            <a:ext cx="2435407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696344" y="4317146"/>
            <a:ext cx="2561822" cy="238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B0C0DA7-B971-49F3-AE7C-195FE42B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398665"/>
            <a:ext cx="2410602" cy="222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D62A0A2-DB62-4DEF-BCFF-3B4E0CAC6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8039784" y="4392737"/>
            <a:ext cx="2415286" cy="22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38BF43-94B0-7CE2-016B-D826A8E7C4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72339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274154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Editing</a:t>
            </a:r>
            <a:r>
              <a:rPr lang="sk-SK" dirty="0"/>
              <a:t> Text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1384" y="1761745"/>
            <a:ext cx="2426376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66517"/>
            <a:ext cx="2428359" cy="227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0A1D5D-EA12-4FA2-E5D8-7EC597C794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72339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086476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Activity</a:t>
            </a:r>
            <a:r>
              <a:rPr lang="sk-SK" dirty="0"/>
              <a:t> </a:t>
            </a:r>
            <a:r>
              <a:rPr lang="sk-SK" dirty="0" err="1"/>
              <a:t>Indication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1384" y="1763870"/>
            <a:ext cx="2426376" cy="227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70380"/>
            <a:ext cx="2428359" cy="22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3FD97A2-CC9F-424C-BD63-541AC71DD517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E0CB87B-453E-0D55-546B-C8303D6E45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6738767"/>
              </p:ext>
            </p:extLst>
          </p:nvPr>
        </p:nvGraphicFramePr>
        <p:xfrm>
          <a:off x="-1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3050589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Collections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8633" y="1764872"/>
            <a:ext cx="2431879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0060" y="1764871"/>
            <a:ext cx="2431879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29725" y="1767745"/>
            <a:ext cx="2435407" cy="227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702863" y="4338202"/>
            <a:ext cx="2548784" cy="234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FB19B4-3889-4B36-A1BB-347D596C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404752"/>
            <a:ext cx="2410602" cy="220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46C424-4AE0-33F5-2B42-FE3C908B99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72339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46789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4559</TotalTime>
  <Words>668</Words>
  <Application>Microsoft Office PowerPoint</Application>
  <PresentationFormat>Širokoúhlá obrazovka</PresentationFormat>
  <Paragraphs>303</Paragraphs>
  <Slides>33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33</vt:i4>
      </vt:variant>
    </vt:vector>
  </HeadingPairs>
  <TitlesOfParts>
    <vt:vector size="39" baseType="lpstr">
      <vt:lpstr>Arial</vt:lpstr>
      <vt:lpstr>Calibri</vt:lpstr>
      <vt:lpstr>Tw Cen MT</vt:lpstr>
      <vt:lpstr>Tw Cen MT Condensed</vt:lpstr>
      <vt:lpstr>Wingdings 3</vt:lpstr>
      <vt:lpstr>Integral</vt:lpstr>
      <vt:lpstr>PV239 – 02- Design</vt:lpstr>
      <vt:lpstr>Goals</vt:lpstr>
      <vt:lpstr>Controls</vt:lpstr>
      <vt:lpstr>Content Presentation</vt:lpstr>
      <vt:lpstr>Actionable Controls</vt:lpstr>
      <vt:lpstr>Setting Values</vt:lpstr>
      <vt:lpstr>Editing Text</vt:lpstr>
      <vt:lpstr>Activity Indication</vt:lpstr>
      <vt:lpstr>Collections</vt:lpstr>
      <vt:lpstr>Pop-ups</vt:lpstr>
      <vt:lpstr>Layouts</vt:lpstr>
      <vt:lpstr>Layouts</vt:lpstr>
      <vt:lpstr>Grid</vt:lpstr>
      <vt:lpstr>StackLayout</vt:lpstr>
      <vt:lpstr>StackLayout…</vt:lpstr>
      <vt:lpstr>Layouts</vt:lpstr>
      <vt:lpstr>Layouts</vt:lpstr>
      <vt:lpstr>exercise - Layouts</vt:lpstr>
      <vt:lpstr>Shell</vt:lpstr>
      <vt:lpstr>Shell - Flyout</vt:lpstr>
      <vt:lpstr>Shell - tabs</vt:lpstr>
      <vt:lpstr>Shell - MenuBar</vt:lpstr>
      <vt:lpstr>Navigationpage</vt:lpstr>
      <vt:lpstr>Pages</vt:lpstr>
      <vt:lpstr>Navigation</vt:lpstr>
      <vt:lpstr>Resources</vt:lpstr>
      <vt:lpstr>Styles</vt:lpstr>
      <vt:lpstr>Platform Specific – OnPlatform, OnIdiom</vt:lpstr>
      <vt:lpstr>Styles</vt:lpstr>
      <vt:lpstr>Text Resources</vt:lpstr>
      <vt:lpstr>localization</vt:lpstr>
      <vt:lpstr>Goals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PV239 - 02 design</dc:title>
  <dc:creator>Roman Jašek</dc:creator>
  <cp:lastModifiedBy>Michal Hazdra</cp:lastModifiedBy>
  <cp:revision>217</cp:revision>
  <dcterms:created xsi:type="dcterms:W3CDTF">2020-01-11T10:34:08Z</dcterms:created>
  <dcterms:modified xsi:type="dcterms:W3CDTF">2023-02-21T14:49:33Z</dcterms:modified>
</cp:coreProperties>
</file>